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3A13C-2F54-4FEF-83D9-4756BA9FED82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40A51-35E8-483E-B28D-1C88D7BDC3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67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0A51-35E8-483E-B28D-1C88D7BDC344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13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0A51-35E8-483E-B28D-1C88D7BDC344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826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5CDC2E-D8F3-4624-A80A-A7E92F8BD91C}" type="slidenum">
              <a:rPr lang="bg-BG" smtClean="0"/>
              <a:t>‹#›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865B13-0DAB-4507-9D39-A64C82B08FD3}" type="datetimeFigureOut">
              <a:rPr lang="bg-BG" smtClean="0"/>
              <a:t>19.4.2021 г.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7978080" cy="1440160"/>
          </a:xfrm>
        </p:spPr>
        <p:txBody>
          <a:bodyPr/>
          <a:lstStyle/>
          <a:p>
            <a:r>
              <a:rPr lang="bg-BG" sz="6000" dirty="0" smtClean="0"/>
              <a:t>Районен съд - Разград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920880" cy="482453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g-BG" dirty="0"/>
              <a:t> </a:t>
            </a:r>
            <a:r>
              <a:rPr lang="bg-BG" dirty="0" smtClean="0"/>
              <a:t>                      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08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2880320"/>
          </a:xfrm>
        </p:spPr>
        <p:txBody>
          <a:bodyPr/>
          <a:lstStyle/>
          <a:p>
            <a:r>
              <a:rPr lang="bg-BG" dirty="0" smtClean="0"/>
              <a:t>                         </a:t>
            </a:r>
            <a:r>
              <a:rPr lang="bg-BG" sz="3600" dirty="0" smtClean="0"/>
              <a:t>Съдии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>	</a:t>
            </a:r>
            <a:r>
              <a:rPr lang="bg-BG" sz="1800" dirty="0" smtClean="0">
                <a:solidFill>
                  <a:schemeClr val="tx1"/>
                </a:solidFill>
              </a:rPr>
              <a:t>В </a:t>
            </a:r>
            <a:r>
              <a:rPr lang="bg-BG" sz="1800" dirty="0" smtClean="0">
                <a:solidFill>
                  <a:schemeClr val="tx1"/>
                </a:solidFill>
              </a:rPr>
              <a:t>Районен съд – Разград </a:t>
            </a:r>
            <a:r>
              <a:rPr lang="bg-BG" sz="1800" dirty="0" err="1" smtClean="0">
                <a:solidFill>
                  <a:schemeClr val="tx1"/>
                </a:solidFill>
              </a:rPr>
              <a:t>правораздават</a:t>
            </a:r>
            <a:r>
              <a:rPr lang="bg-BG" sz="1800" dirty="0" smtClean="0">
                <a:solidFill>
                  <a:schemeClr val="tx1"/>
                </a:solidFill>
              </a:rPr>
              <a:t> 6 съдии.  </a:t>
            </a:r>
            <a:br>
              <a:rPr lang="bg-BG" sz="1800" dirty="0" smtClean="0">
                <a:solidFill>
                  <a:schemeClr val="tx1"/>
                </a:solidFill>
              </a:rPr>
            </a:br>
            <a:r>
              <a:rPr lang="bg-BG" sz="1800" dirty="0" smtClean="0">
                <a:solidFill>
                  <a:schemeClr val="tx1"/>
                </a:solidFill>
              </a:rPr>
              <a:t/>
            </a:r>
            <a:br>
              <a:rPr lang="bg-BG" sz="1800" dirty="0" smtClean="0">
                <a:solidFill>
                  <a:schemeClr val="tx1"/>
                </a:solidFill>
              </a:rPr>
            </a:br>
            <a:r>
              <a:rPr lang="bg-BG" sz="1800" dirty="0" smtClean="0">
                <a:solidFill>
                  <a:schemeClr val="tx1"/>
                </a:solidFill>
              </a:rPr>
              <a:t>	Магистратите  </a:t>
            </a:r>
            <a:r>
              <a:rPr lang="bg-BG" sz="1800" dirty="0" smtClean="0">
                <a:solidFill>
                  <a:schemeClr val="tx1"/>
                </a:solidFill>
              </a:rPr>
              <a:t>решават делата според действащото вътрешно и външно законодателство като прилагат законите точно и еднакво спрямо всеки. Те осигуряват правовия ред и законност в държавата. 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0968"/>
            <a:ext cx="4248472" cy="2880320"/>
          </a:xfrm>
        </p:spPr>
      </p:pic>
    </p:spTree>
    <p:extLst>
      <p:ext uri="{BB962C8B-B14F-4D97-AF65-F5344CB8AC3E}">
        <p14:creationId xmlns:p14="http://schemas.microsoft.com/office/powerpoint/2010/main" val="2008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Разпределение на делата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Разпределението на делата се осъществява на принципа на случаен избор чрез електронно разпределение съобразно </a:t>
            </a:r>
            <a:r>
              <a:rPr lang="bg-BG" sz="2000" dirty="0" err="1" smtClean="0"/>
              <a:t>поредността</a:t>
            </a:r>
            <a:r>
              <a:rPr lang="bg-BG" sz="2000" dirty="0" smtClean="0"/>
              <a:t> на постъпването измежду съдиите, определени да разглеждат съответният вид дела.</a:t>
            </a:r>
          </a:p>
          <a:p>
            <a:r>
              <a:rPr lang="bg-BG" sz="2000" dirty="0" smtClean="0"/>
              <a:t>Делата се разглеждат в закрити и открити съдебни заседания. Откритите съдебни заседания се провеждат в съдебна зала и съдията заседава в тога.</a:t>
            </a:r>
          </a:p>
          <a:p>
            <a:r>
              <a:rPr lang="bg-BG" sz="2000" dirty="0" smtClean="0"/>
              <a:t>По наказателните дела и по някои видове граждански дела в съдебното производство участва прокурор.</a:t>
            </a:r>
          </a:p>
          <a:p>
            <a:r>
              <a:rPr lang="bg-BG" sz="2000" dirty="0" smtClean="0"/>
              <a:t>Процесуалното качество на участниците в съдебното заседание определя мястото на всеки от тях в съдебната зала.</a:t>
            </a:r>
          </a:p>
          <a:p>
            <a:r>
              <a:rPr lang="bg-BG" sz="2000" dirty="0" smtClean="0"/>
              <a:t>Главните страни по граждански дела са ищец и ответник, а по наказателните – прокурор и подсъдим.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61904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Държавни съдебни изпълнители и съдии по вписванията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/>
              <a:t>Държавните съдебни изпълнители осъществяват принудително изпълнение на съдебните решения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/>
              <a:t>Съдиите по вписванията разпореждат или отказват вписванията, </a:t>
            </a:r>
            <a:r>
              <a:rPr lang="bg-BG" dirty="0" err="1" smtClean="0"/>
              <a:t>отбелязванията</a:t>
            </a:r>
            <a:r>
              <a:rPr lang="bg-BG" dirty="0" smtClean="0"/>
              <a:t> или заличаванията в имотния регистър и се произнасят за издаване на справки и удостоверения, извършват нотариални и други действия, предвидени в закона.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600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               Съдебен администратор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36192"/>
            <a:ext cx="3456384" cy="4590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/>
              <a:t>Съдебният администратор ръководи администрацията на съда, подпомага административния ръководител при изпълнение на функциите му и отговаря за управлението на административната дейност на съда.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4752528" cy="3672408"/>
          </a:xfrm>
        </p:spPr>
      </p:pic>
    </p:spTree>
    <p:extLst>
      <p:ext uri="{BB962C8B-B14F-4D97-AF65-F5344CB8AC3E}">
        <p14:creationId xmlns:p14="http://schemas.microsoft.com/office/powerpoint/2010/main" val="36635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               </a:t>
            </a:r>
            <a:r>
              <a:rPr lang="bg-BG" sz="3600" dirty="0" smtClean="0"/>
              <a:t>Системен администратор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36192"/>
            <a:ext cx="4007296" cy="4590288"/>
          </a:xfrm>
        </p:spPr>
        <p:txBody>
          <a:bodyPr/>
          <a:lstStyle/>
          <a:p>
            <a:pPr algn="ctr"/>
            <a:r>
              <a:rPr lang="bg-BG" dirty="0" smtClean="0"/>
              <a:t>Системният администратор отговаря за въвеждането и поддържането на информационните и компютърните системи в съда.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176464" cy="3774800"/>
          </a:xfrm>
        </p:spPr>
      </p:pic>
    </p:spTree>
    <p:extLst>
      <p:ext uri="{BB962C8B-B14F-4D97-AF65-F5344CB8AC3E}">
        <p14:creationId xmlns:p14="http://schemas.microsoft.com/office/powerpoint/2010/main" val="2258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</a:t>
            </a:r>
            <a:r>
              <a:rPr lang="bg-BG" sz="3600" dirty="0" smtClean="0"/>
              <a:t>Счетоводен отдел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Счетоводният отдел осъществява финансово-счетоводното обслужване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Извършва плащанията във връзка с дейността на съда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/>
              <a:t>Събира и отчита постъпленията от държавни такси и други приходи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82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</a:t>
            </a:r>
            <a:r>
              <a:rPr lang="bg-BG" sz="3600" dirty="0" smtClean="0"/>
              <a:t>Регистратура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36192"/>
            <a:ext cx="2736304" cy="4917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bg-BG" dirty="0" smtClean="0"/>
              <a:t>Приема, регистрира и обработва всички, постъпващи в Районен съд-Разград книжа</a:t>
            </a:r>
          </a:p>
          <a:p>
            <a:pPr algn="ctr"/>
            <a:r>
              <a:rPr lang="bg-BG" dirty="0" smtClean="0"/>
              <a:t>Оказва помощ на гражданите при попълване на формулярите</a:t>
            </a:r>
          </a:p>
          <a:p>
            <a:pPr algn="ctr"/>
            <a:r>
              <a:rPr lang="bg-BG" dirty="0" smtClean="0"/>
              <a:t>Предоставя информация за съдебните процедури, държавни такси и др.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4513312" cy="3223361"/>
          </a:xfrm>
        </p:spPr>
      </p:pic>
    </p:spTree>
    <p:extLst>
      <p:ext uri="{BB962C8B-B14F-4D97-AF65-F5344CB8AC3E}">
        <p14:creationId xmlns:p14="http://schemas.microsoft.com/office/powerpoint/2010/main" val="8346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                        Деловодство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Предоставя информация по делата</a:t>
            </a:r>
          </a:p>
          <a:p>
            <a:r>
              <a:rPr lang="bg-BG" dirty="0" smtClean="0"/>
              <a:t>Изготвя преписи от книжа, съдебни удостоверения, изпълнителни листи</a:t>
            </a:r>
          </a:p>
          <a:p>
            <a:r>
              <a:rPr lang="bg-BG" dirty="0" smtClean="0"/>
              <a:t>Изпълнява всички разпореждания на съдиите, постановени в закрито съдебно заседание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76034"/>
            <a:ext cx="5016137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373014"/>
          </a:xfrm>
        </p:spPr>
        <p:txBody>
          <a:bodyPr/>
          <a:lstStyle/>
          <a:p>
            <a:r>
              <a:rPr lang="bg-BG" sz="3200" dirty="0" smtClean="0"/>
              <a:t>Гражданско деловодство – по граждански, административни и частни граждански дела</a:t>
            </a:r>
            <a:endParaRPr lang="bg-B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82" y="2348880"/>
            <a:ext cx="3960440" cy="331236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2448" cy="2880320"/>
          </a:xfrm>
        </p:spPr>
      </p:pic>
    </p:spTree>
    <p:extLst>
      <p:ext uri="{BB962C8B-B14F-4D97-AF65-F5344CB8AC3E}">
        <p14:creationId xmlns:p14="http://schemas.microsoft.com/office/powerpoint/2010/main" val="26652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82154"/>
          </a:xfrm>
        </p:spPr>
        <p:txBody>
          <a:bodyPr/>
          <a:lstStyle/>
          <a:p>
            <a:r>
              <a:rPr lang="bg-BG" sz="2800" dirty="0" smtClean="0"/>
              <a:t>Наказателно деловодство – по наказателни и административно-наказателни дела</a:t>
            </a:r>
            <a:endParaRPr lang="bg-BG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8372"/>
            <a:ext cx="3384376" cy="27469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55310"/>
            <a:ext cx="4227236" cy="266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8373"/>
            <a:ext cx="373157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36904" cy="936104"/>
          </a:xfrm>
        </p:spPr>
        <p:txBody>
          <a:bodyPr/>
          <a:lstStyle/>
          <a:p>
            <a:r>
              <a:rPr lang="bg-BG" dirty="0" smtClean="0"/>
              <a:t>         Районен съд - Разград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475926" cy="2592288"/>
          </a:xfrm>
        </p:spPr>
      </p:pic>
      <p:sp>
        <p:nvSpPr>
          <p:cNvPr id="6" name="TextBox 5"/>
          <p:cNvSpPr txBox="1"/>
          <p:nvPr/>
        </p:nvSpPr>
        <p:spPr>
          <a:xfrm>
            <a:off x="3923928" y="155679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     Според Конституцията на Република България, приета през 1991 г., Република България е правова държава и се управлява според Конституцията и законите на страната.  </a:t>
            </a:r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     Държавната власт се разделя на законодателна, изпълнителна и съдебна.</a:t>
            </a:r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     Съдебната власт защитава правата и законните интереси на гражданите, юридическите лица и държавата.</a:t>
            </a:r>
          </a:p>
          <a:p>
            <a:pPr algn="just"/>
            <a:endParaRPr lang="bg-BG" dirty="0" smtClean="0"/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</a:t>
            </a:r>
          </a:p>
          <a:p>
            <a:pPr algn="just"/>
            <a:r>
              <a:rPr lang="bg-BG" dirty="0" smtClean="0"/>
              <a:t>  Съдебната власт е независима. При осъществяване на своите функции съдиите, съдебните заседатели, прокурорите и следователите се подчиняват само на закона.</a:t>
            </a:r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     Правосъдието се осъществява в името на народа.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088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      Съдебно-изпълнителна служба    </a:t>
            </a:r>
            <a:br>
              <a:rPr lang="bg-BG" sz="3600" dirty="0" smtClean="0"/>
            </a:br>
            <a:r>
              <a:rPr lang="bg-BG" sz="3600" dirty="0" smtClean="0"/>
              <a:t>                                     /СИС/   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/>
          <a:lstStyle/>
          <a:p>
            <a:pPr algn="just"/>
            <a:r>
              <a:rPr lang="bg-BG" sz="2000" dirty="0" smtClean="0"/>
              <a:t>Осигуряват дейността по изпълнителните дела, организират превеждането на постъпилите суми. </a:t>
            </a:r>
            <a:endParaRPr lang="bg-BG" sz="2000" dirty="0"/>
          </a:p>
          <a:p>
            <a:pPr algn="just"/>
            <a:r>
              <a:rPr lang="bg-BG" sz="2000" dirty="0" smtClean="0"/>
              <a:t>В службата се подават молби за образуване на изпълнителни дела, извършват се справки по изпълнителни дела.</a:t>
            </a:r>
          </a:p>
          <a:p>
            <a:pPr algn="just"/>
            <a:r>
              <a:rPr lang="bg-BG" sz="2000" dirty="0" smtClean="0"/>
              <a:t>Издават се преписи от документи и удостоверения за наличие или липса на заведени изпълнителни дела.</a:t>
            </a:r>
          </a:p>
          <a:p>
            <a:pPr marL="114300" indent="0">
              <a:buNone/>
            </a:pP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4824536" cy="32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648072"/>
          </a:xfrm>
        </p:spPr>
        <p:txBody>
          <a:bodyPr/>
          <a:lstStyle/>
          <a:p>
            <a:r>
              <a:rPr lang="bg-BG" dirty="0" smtClean="0"/>
              <a:t>              </a:t>
            </a:r>
            <a:r>
              <a:rPr lang="bg-BG" sz="3600" dirty="0" smtClean="0"/>
              <a:t>Съдебни секретари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/>
          <a:lstStyle/>
          <a:p>
            <a:pPr algn="just"/>
            <a:r>
              <a:rPr lang="bg-BG" dirty="0" smtClean="0"/>
              <a:t>Изготвят протоколите от откритите съдебни заседания, както и писма, призовки и други документи, които съдията разпореди</a:t>
            </a:r>
          </a:p>
          <a:p>
            <a:pPr marL="114300" indent="0" algn="just">
              <a:buNone/>
            </a:pPr>
            <a:endParaRPr lang="bg-BG" dirty="0"/>
          </a:p>
          <a:p>
            <a:pPr marL="114300" indent="0" algn="just">
              <a:buNone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600400" cy="2884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5064"/>
            <a:ext cx="4176464" cy="2732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8884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008112"/>
          </a:xfrm>
        </p:spPr>
        <p:txBody>
          <a:bodyPr/>
          <a:lstStyle/>
          <a:p>
            <a:r>
              <a:rPr lang="bg-BG" dirty="0" smtClean="0"/>
              <a:t>             </a:t>
            </a:r>
            <a:r>
              <a:rPr lang="bg-BG" sz="3600" dirty="0" smtClean="0"/>
              <a:t>Съдебни секретари</a:t>
            </a:r>
            <a:endParaRPr lang="bg-BG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620688"/>
            <a:ext cx="4038809" cy="280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55" y="3573016"/>
            <a:ext cx="4536504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64691"/>
            <a:ext cx="3744416" cy="28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</a:t>
            </a:r>
            <a:r>
              <a:rPr lang="bg-BG" sz="3600" dirty="0" smtClean="0"/>
              <a:t>Служба „Архив“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Служба „Архив“ съхранява всички свършени дела, деловодни книги и други документи</a:t>
            </a:r>
          </a:p>
          <a:p>
            <a:r>
              <a:rPr lang="bg-BG" dirty="0" smtClean="0"/>
              <a:t>Предоставя информация по архивните дела – справки, преписи, удостоверения</a:t>
            </a:r>
          </a:p>
          <a:p>
            <a:pPr marL="11430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06" y="3212976"/>
            <a:ext cx="51291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864096"/>
          </a:xfrm>
        </p:spPr>
        <p:txBody>
          <a:bodyPr/>
          <a:lstStyle/>
          <a:p>
            <a:r>
              <a:rPr lang="bg-BG" sz="3600" dirty="0" smtClean="0"/>
              <a:t>                      Бюро Съдимост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636096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/>
              <a:t>Бюро Съдимост съхранява бюлетините за съдимост на осъдените лица, приема заявления и издава свидетелства за съдимост /съдържа информация за това лице дали лицето е осъждано за извършено престъпление, изисква се при постъпване на работа, за разрешително за оръжие и др./. </a:t>
            </a:r>
          </a:p>
          <a:p>
            <a:pPr algn="just"/>
            <a:r>
              <a:rPr lang="bg-BG" sz="2000" dirty="0" smtClean="0"/>
              <a:t>Възможно е издаване на електронно свидетелство за съдимост – заявлението за него се подава с квалифициран електронен подпис.</a:t>
            </a:r>
          </a:p>
          <a:p>
            <a:pPr algn="just"/>
            <a:r>
              <a:rPr lang="bg-BG" sz="2000" dirty="0" smtClean="0"/>
              <a:t>В Бюро Съдимост има ПОС-терминал за заплащане на държавни такси с дебитна или кредитна карта.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9040"/>
            <a:ext cx="46085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                              </a:t>
            </a:r>
            <a:r>
              <a:rPr lang="bg-BG" sz="3600" dirty="0" err="1" smtClean="0"/>
              <a:t>Призовкар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err="1" smtClean="0"/>
              <a:t>Призовкарят</a:t>
            </a:r>
            <a:r>
              <a:rPr lang="bg-BG" dirty="0" smtClean="0"/>
              <a:t> носи отговорност за своевременното връчване на призовките и съдебните книжа съгласно правилата, регламентирани в законите.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0405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936104"/>
          </a:xfrm>
        </p:spPr>
        <p:txBody>
          <a:bodyPr/>
          <a:lstStyle/>
          <a:p>
            <a:r>
              <a:rPr lang="bg-BG" dirty="0" smtClean="0"/>
              <a:t>                       Куриери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bg-BG" dirty="0" smtClean="0"/>
              <a:t>Куриерите изпращат и приемат документите от други институции или пощата.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2" y="2132856"/>
            <a:ext cx="3960440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176464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bg-BG" dirty="0" smtClean="0"/>
              <a:t>                    </a:t>
            </a:r>
            <a:r>
              <a:rPr lang="bg-BG" sz="3600" dirty="0" smtClean="0"/>
              <a:t>Синя стая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5204048"/>
          </a:xfrm>
        </p:spPr>
        <p:txBody>
          <a:bodyPr/>
          <a:lstStyle/>
          <a:p>
            <a:r>
              <a:rPr lang="bg-BG" dirty="0" smtClean="0"/>
              <a:t>Използва се за разпити на малолетни и непълнолетни, които имат някаква връзка с правосъдието.</a:t>
            </a:r>
          </a:p>
          <a:p>
            <a:r>
              <a:rPr lang="bg-BG" dirty="0" smtClean="0"/>
              <a:t>Осигурява спокойна и предразполагаща обстановка.</a:t>
            </a:r>
          </a:p>
          <a:p>
            <a:r>
              <a:rPr lang="bg-BG" dirty="0" smtClean="0"/>
              <a:t>Разпитите се извършват от специалисти – психолози, педагози, социални работници.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57606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620000" cy="5184576"/>
          </a:xfrm>
        </p:spPr>
        <p:txBody>
          <a:bodyPr/>
          <a:lstStyle/>
          <a:p>
            <a:pPr algn="just"/>
            <a:r>
              <a:rPr lang="bg-BG" sz="2800" dirty="0" smtClean="0"/>
              <a:t>	От 2014 г. Районен съд-Разград участва в Образователната програма „Съдебната власт – информиран избор и гражданско доверие. Отворени съдилища и прокуратури“, в инициативата Детско полицейско управление и активно сътрудничи в дейностите по превенция на Местната комисия за борба с противообществените прояви на малолетни и непълнолетни.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204731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008112"/>
          </a:xfrm>
        </p:spPr>
        <p:txBody>
          <a:bodyPr/>
          <a:lstStyle/>
          <a:p>
            <a:r>
              <a:rPr lang="bg-BG" sz="2800" dirty="0" smtClean="0"/>
              <a:t>В рамките на тези инициативи се организират срещи на съдиите с ученици</a:t>
            </a:r>
            <a:endParaRPr lang="bg-BG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5904656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9100"/>
            <a:ext cx="3928385" cy="24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864096"/>
          </a:xfrm>
        </p:spPr>
        <p:txBody>
          <a:bodyPr/>
          <a:lstStyle/>
          <a:p>
            <a:r>
              <a:rPr lang="bg-BG" dirty="0" smtClean="0"/>
              <a:t>        Районен съд - Разград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algn="just"/>
            <a:r>
              <a:rPr lang="bg-BG" dirty="0" smtClean="0"/>
              <a:t>Съдилищата осигуряват равенство и условия за състезателност на страните в съдебния процес.</a:t>
            </a:r>
          </a:p>
          <a:p>
            <a:pPr algn="just"/>
            <a:r>
              <a:rPr lang="bg-BG" dirty="0" smtClean="0"/>
              <a:t>Производството по делата осигурява установяването на истината.</a:t>
            </a:r>
          </a:p>
          <a:p>
            <a:pPr algn="just"/>
            <a:r>
              <a:rPr lang="bg-BG" dirty="0" smtClean="0"/>
              <a:t>Разглеждането на делата във всички съдилища е публично, освен когато законът предвижда друго.</a:t>
            </a:r>
          </a:p>
          <a:p>
            <a:pPr algn="just"/>
            <a:r>
              <a:rPr lang="bg-BG" dirty="0" smtClean="0"/>
              <a:t>Откритите съдебни заседания се провеждат в съдебна зала и в тях имат право да участват всички страни.</a:t>
            </a:r>
          </a:p>
          <a:p>
            <a:pPr algn="just"/>
            <a:r>
              <a:rPr lang="bg-BG" dirty="0" smtClean="0"/>
              <a:t>Актовете на правораздаването се мотивират.</a:t>
            </a:r>
          </a:p>
          <a:p>
            <a:pPr algn="just"/>
            <a:r>
              <a:rPr lang="bg-BG" dirty="0" smtClean="0"/>
              <a:t>Гражданите и юридическите лица имат право на защита във всички стадии на процеса. Адвокатите ги подпомагат при защита на техните права и законни интереси.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8436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39"/>
            <a:ext cx="5400600" cy="295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5016137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bg-BG" dirty="0" smtClean="0"/>
              <a:t>       Районен съд - Разград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 smtClean="0"/>
              <a:t>Прокуратурата следи за спазване на законността, включително и като повдига обвинение на лицата, за които са събрани данни, че са извършили престъпление и поддържа това обвинение по време на процеса. По наказателните дела основните страни са прокуратурата и подсъдимия. </a:t>
            </a:r>
          </a:p>
          <a:p>
            <a:pPr algn="just"/>
            <a:r>
              <a:rPr lang="bg-BG" dirty="0" smtClean="0"/>
              <a:t>Съдиите се назначават, повишават, понижават, преместват и освобождават от Висшия съдебен съвет.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73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bg-BG" dirty="0" smtClean="0"/>
              <a:t>     Районен съд - Разград е: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chemeClr val="tx2"/>
                </a:solidFill>
              </a:rPr>
              <a:t>Част от системата на съдилищата в Република България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/>
                </a:solidFill>
              </a:rPr>
              <a:t> </a:t>
            </a:r>
            <a:r>
              <a:rPr lang="bg-BG" dirty="0" smtClean="0">
                <a:solidFill>
                  <a:schemeClr val="tx2"/>
                </a:solidFill>
              </a:rPr>
              <a:t>Един от 113-те районни съдилища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/>
                </a:solidFill>
              </a:rPr>
              <a:t> </a:t>
            </a:r>
            <a:r>
              <a:rPr lang="bg-BG" dirty="0" smtClean="0">
                <a:solidFill>
                  <a:schemeClr val="tx2"/>
                </a:solidFill>
              </a:rPr>
              <a:t>Обхваща територията на Община Разград, Община Лозница и Община Цар Калоян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/>
                </a:solidFill>
              </a:rPr>
              <a:t> </a:t>
            </a:r>
            <a:r>
              <a:rPr lang="bg-BG" dirty="0" smtClean="0">
                <a:solidFill>
                  <a:schemeClr val="tx2"/>
                </a:solidFill>
              </a:rPr>
              <a:t>Актовете му подлежат на обжалване пред Окръжен съд - Разград или Административен съд - Разград.</a:t>
            </a:r>
          </a:p>
          <a:p>
            <a:pPr marL="114300" indent="0" algn="just">
              <a:buNone/>
            </a:pPr>
            <a:endParaRPr lang="bg-B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54726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512168"/>
          </a:xfrm>
        </p:spPr>
        <p:txBody>
          <a:bodyPr/>
          <a:lstStyle/>
          <a:p>
            <a:pPr algn="just"/>
            <a:r>
              <a:rPr lang="bg-BG" sz="2400" dirty="0" smtClean="0"/>
              <a:t>Районният съд е основен </a:t>
            </a:r>
            <a:r>
              <a:rPr lang="bg-BG" sz="2400" dirty="0" err="1" smtClean="0"/>
              <a:t>първоинстанционен</a:t>
            </a:r>
            <a:r>
              <a:rPr lang="bg-BG" sz="2400" dirty="0" smtClean="0"/>
              <a:t> съд. Разглежда като първа инстанция всички дела, освен тези,</a:t>
            </a:r>
            <a:r>
              <a:rPr lang="bg-BG" sz="2400" dirty="0"/>
              <a:t> </a:t>
            </a:r>
            <a:r>
              <a:rPr lang="bg-BG" sz="2400" dirty="0" smtClean="0"/>
              <a:t>които със закон са определени като подсъдни на друг съд.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g-BG" dirty="0" smtClean="0"/>
              <a:t>Съдиите в Районен съд разглеждат гражданските дела в състав от един съдия, наказателните – в състав от един съдия, а в изрично определените случаи – съдия и двама съдебни заседатели.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dirty="0"/>
              <a:t> </a:t>
            </a:r>
            <a:r>
              <a:rPr lang="bg-BG" dirty="0" smtClean="0"/>
              <a:t>Съдебните заседатели са граждани, предложени от съответните Общински съвети /Общински </a:t>
            </a:r>
            <a:r>
              <a:rPr lang="bg-BG" dirty="0" smtClean="0"/>
              <a:t>съвет - </a:t>
            </a:r>
            <a:r>
              <a:rPr lang="bg-BG" dirty="0" smtClean="0"/>
              <a:t>Разград, Общински съвет </a:t>
            </a:r>
            <a:r>
              <a:rPr lang="bg-BG" dirty="0" smtClean="0"/>
              <a:t>- Лозница </a:t>
            </a:r>
            <a:r>
              <a:rPr lang="bg-BG" dirty="0" smtClean="0"/>
              <a:t>и Общински </a:t>
            </a:r>
            <a:r>
              <a:rPr lang="bg-BG" dirty="0" smtClean="0"/>
              <a:t>съвет- Цар </a:t>
            </a:r>
            <a:r>
              <a:rPr lang="bg-BG" dirty="0" smtClean="0"/>
              <a:t>Калоян/ и избрани от Общото събрание на Окръжен съд </a:t>
            </a:r>
            <a:r>
              <a:rPr lang="bg-BG" dirty="0" smtClean="0"/>
              <a:t>- Разград </a:t>
            </a:r>
            <a:r>
              <a:rPr lang="bg-BG" dirty="0" smtClean="0"/>
              <a:t>за срок от четири години.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dirty="0"/>
              <a:t> </a:t>
            </a:r>
            <a:r>
              <a:rPr lang="bg-BG" dirty="0" smtClean="0"/>
              <a:t>Те участват при разглеждането на част от наказателните дела и при постановяването на съдебните актове имат равен глас със съдиите.</a:t>
            </a:r>
          </a:p>
        </p:txBody>
      </p:sp>
    </p:spTree>
    <p:extLst>
      <p:ext uri="{BB962C8B-B14F-4D97-AF65-F5344CB8AC3E}">
        <p14:creationId xmlns:p14="http://schemas.microsoft.com/office/powerpoint/2010/main" val="14143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92088"/>
          </a:xfrm>
        </p:spPr>
        <p:txBody>
          <a:bodyPr/>
          <a:lstStyle/>
          <a:p>
            <a:r>
              <a:rPr lang="bg-BG" dirty="0" smtClean="0"/>
              <a:t>Съдиите: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/>
              <a:t> </a:t>
            </a:r>
            <a:r>
              <a:rPr lang="bg-BG" dirty="0"/>
              <a:t>Д</a:t>
            </a:r>
            <a:r>
              <a:rPr lang="bg-BG" dirty="0" smtClean="0"/>
              <a:t>ействат безпристрастно;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/>
              <a:t> Те са политически неутрални;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/>
              <a:t> Решават делата въз основа на събраните доказателства;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 </a:t>
            </a:r>
            <a:r>
              <a:rPr lang="bg-BG" dirty="0" smtClean="0"/>
              <a:t>След обсъждане на доводите на страните;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 </a:t>
            </a:r>
            <a:r>
              <a:rPr lang="bg-BG" dirty="0" smtClean="0"/>
              <a:t>Според действащите закони, приети от законодателната власт /парламента/;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 </a:t>
            </a:r>
            <a:r>
              <a:rPr lang="bg-BG" dirty="0" smtClean="0"/>
              <a:t>Прилагат законите точно и еднакво спрямо всички лица и случаи;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 </a:t>
            </a:r>
            <a:r>
              <a:rPr lang="bg-BG" dirty="0" smtClean="0"/>
              <a:t>Гарантират, че всяка една от страните ще получи справедлива съдебна защита;</a:t>
            </a:r>
          </a:p>
          <a:p>
            <a:pPr marL="114300" indent="0" algn="just">
              <a:buNone/>
            </a:pPr>
            <a:endParaRPr lang="bg-BG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481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Административното ръководство на Районен съд-Разград се осъществява от </a:t>
            </a:r>
            <a:r>
              <a:rPr lang="bg-BG" sz="2400" dirty="0" err="1" smtClean="0"/>
              <a:t>адм</a:t>
            </a:r>
            <a:r>
              <a:rPr lang="bg-BG" sz="2400" dirty="0" smtClean="0"/>
              <a:t>. ръководител – председател и зам. </a:t>
            </a:r>
            <a:r>
              <a:rPr lang="bg-BG" sz="2400" dirty="0" err="1" smtClean="0"/>
              <a:t>адм</a:t>
            </a:r>
            <a:r>
              <a:rPr lang="bg-BG" sz="2400" dirty="0" smtClean="0"/>
              <a:t>. ръководител – зам. председател на съда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536192"/>
            <a:ext cx="3456384" cy="4590288"/>
          </a:xfrm>
        </p:spPr>
        <p:txBody>
          <a:bodyPr>
            <a:normAutofit fontScale="92500"/>
          </a:bodyPr>
          <a:lstStyle/>
          <a:p>
            <a:pPr algn="ctr"/>
            <a:r>
              <a:rPr lang="bg-BG" sz="2400" dirty="0" smtClean="0"/>
              <a:t>Административният ръководител представлява съда, организира работата на съдиите и съдебните заседатели, назначава и освобождава от длъжност съдебните служители и организира работата на отделните служби. Той е и </a:t>
            </a:r>
            <a:r>
              <a:rPr lang="bg-BG" sz="2400" dirty="0" smtClean="0"/>
              <a:t>съдия, </a:t>
            </a:r>
            <a:r>
              <a:rPr lang="bg-BG" sz="2400" dirty="0" smtClean="0"/>
              <a:t>и като такъв разглежда и решава дела.</a:t>
            </a:r>
            <a:endParaRPr lang="bg-BG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4608512" cy="3600400"/>
          </a:xfrm>
        </p:spPr>
      </p:pic>
    </p:spTree>
    <p:extLst>
      <p:ext uri="{BB962C8B-B14F-4D97-AF65-F5344CB8AC3E}">
        <p14:creationId xmlns:p14="http://schemas.microsoft.com/office/powerpoint/2010/main" val="8630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620000" cy="1584176"/>
          </a:xfrm>
        </p:spPr>
        <p:txBody>
          <a:bodyPr/>
          <a:lstStyle/>
          <a:p>
            <a:pPr algn="just"/>
            <a:r>
              <a:rPr lang="bg-BG" sz="2000" dirty="0" smtClean="0">
                <a:solidFill>
                  <a:schemeClr val="tx1"/>
                </a:solidFill>
                <a:latin typeface="+mn-lt"/>
              </a:rPr>
              <a:t>	При </a:t>
            </a:r>
            <a:r>
              <a:rPr lang="bg-BG" sz="2000" dirty="0" smtClean="0">
                <a:solidFill>
                  <a:schemeClr val="tx1"/>
                </a:solidFill>
                <a:latin typeface="+mn-lt"/>
              </a:rPr>
              <a:t>осъществяване на дейността си, председателят на съда се подпомага от заместник. Той изпълнява функциите на председателя в случаите на негово отсъствие. Извършва и други, изрично възложени му от председателя, дейности по организация на работата в съда. Като съдия разглежда и решава дела.</a:t>
            </a:r>
            <a:endParaRPr lang="bg-BG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3744416" cy="2736304"/>
          </a:xfrm>
        </p:spPr>
      </p:pic>
    </p:spTree>
    <p:extLst>
      <p:ext uri="{BB962C8B-B14F-4D97-AF65-F5344CB8AC3E}">
        <p14:creationId xmlns:p14="http://schemas.microsoft.com/office/powerpoint/2010/main" val="20002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752</TotalTime>
  <Words>1145</Words>
  <Application>Microsoft Office PowerPoint</Application>
  <PresentationFormat>On-screen Show (4:3)</PresentationFormat>
  <Paragraphs>97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Районен съд - Разград </vt:lpstr>
      <vt:lpstr>         Районен съд - Разград</vt:lpstr>
      <vt:lpstr>        Районен съд - Разград</vt:lpstr>
      <vt:lpstr>       Районен съд - Разград</vt:lpstr>
      <vt:lpstr>     Районен съд - Разград е: </vt:lpstr>
      <vt:lpstr>Районният съд е основен първоинстанционен съд. Разглежда като първа инстанция всички дела, освен тези, които със закон са определени като подсъдни на друг съд.</vt:lpstr>
      <vt:lpstr>Съдиите:</vt:lpstr>
      <vt:lpstr>Административното ръководство на Районен съд-Разград се осъществява от адм. ръководител – председател и зам. адм. ръководител – зам. председател на съда</vt:lpstr>
      <vt:lpstr> При осъществяване на дейността си, председателят на съда се подпомага от заместник. Той изпълнява функциите на председателя в случаите на негово отсъствие. Извършва и други, изрично възложени му от председателя, дейности по организация на работата в съда. Като съдия разглежда и решава дела.</vt:lpstr>
      <vt:lpstr>                         Съдии  В Районен съд – Разград правораздават 6 съдии.     Магистратите  решават делата според действащото вътрешно и външно законодателство като прилагат законите точно и еднакво спрямо всеки. Те осигуряват правовия ред и законност в държавата. </vt:lpstr>
      <vt:lpstr>Разпределение на делата</vt:lpstr>
      <vt:lpstr>Държавни съдебни изпълнители и съдии по вписванията</vt:lpstr>
      <vt:lpstr>               Съдебен администратор</vt:lpstr>
      <vt:lpstr>               Системен администратор</vt:lpstr>
      <vt:lpstr>           Счетоводен отдел</vt:lpstr>
      <vt:lpstr>                Регистратура</vt:lpstr>
      <vt:lpstr>                        Деловодство</vt:lpstr>
      <vt:lpstr>Гражданско деловодство – по граждански, административни и частни граждански дела</vt:lpstr>
      <vt:lpstr>Наказателно деловодство – по наказателни и административно-наказателни дела</vt:lpstr>
      <vt:lpstr>      Съдебно-изпълнителна служба                                          /СИС/   </vt:lpstr>
      <vt:lpstr>              Съдебни секретари</vt:lpstr>
      <vt:lpstr>             Съдебни секретари</vt:lpstr>
      <vt:lpstr>               Служба „Архив“</vt:lpstr>
      <vt:lpstr>                      Бюро Съдимост</vt:lpstr>
      <vt:lpstr>                              Призовкар</vt:lpstr>
      <vt:lpstr>                       Куриери</vt:lpstr>
      <vt:lpstr>                    Синя стая</vt:lpstr>
      <vt:lpstr> От 2014 г. Районен съд-Разград участва в Образователната програма „Съдебната власт – информиран избор и гражданско доверие. Отворени съдилища и прокуратури“, в инициативата Детско полицейско управление и активно сътрудничи в дейностите по превенция на Местната комисия за борба с противообществените прояви на малолетни и непълнолетни. </vt:lpstr>
      <vt:lpstr>В рамките на тези инициативи се организират срещи на съдиите с ученици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Районен съд Разград Виртуална разхо</dc:title>
  <dc:creator>Bancheva</dc:creator>
  <cp:lastModifiedBy>Bancheva</cp:lastModifiedBy>
  <cp:revision>48</cp:revision>
  <dcterms:created xsi:type="dcterms:W3CDTF">2021-03-04T09:14:49Z</dcterms:created>
  <dcterms:modified xsi:type="dcterms:W3CDTF">2021-04-19T06:45:22Z</dcterms:modified>
</cp:coreProperties>
</file>